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0.svg" ContentType="image/svg+xml"/>
  <Override PartName="/ppt/media/image6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61" r:id="rId4"/>
    <p:sldId id="260" r:id="rId5"/>
    <p:sldId id="258" r:id="rId6"/>
    <p:sldId id="259" r:id="rId7"/>
    <p:sldId id="263" r:id="rId8"/>
    <p:sldId id="264" r:id="rId9"/>
    <p:sldId id="257" r:id="rId10"/>
    <p:sldId id="262" r:id="rId11"/>
    <p:sldId id="272" r:id="rId12"/>
  </p:sldIdLst>
  <p:sldSz cx="18288000" cy="10287000"/>
  <p:notesSz cx="6858000" cy="9144000"/>
  <p:embeddedFontLst>
    <p:embeddedFont>
      <p:font typeface="TT Commons Pro" panose="020B0103030102020204"/>
      <p:regular r:id="rId16"/>
    </p:embeddedFont>
    <p:embeddedFont>
      <p:font typeface="Algerian" panose="04020705040A02060702" pitchFamily="82" charset="0"/>
      <p:regular r:id="rId17"/>
    </p:embeddedFont>
    <p:embeddedFont>
      <p:font typeface="Kollektif" panose="020B0604020101010102"/>
      <p:regular r:id="rId18"/>
    </p:embeddedFont>
    <p:embeddedFont>
      <p:font typeface="Canva Sans" panose="020B0503030501040103"/>
      <p:regular r:id="rId19"/>
    </p:embeddedFont>
    <p:embeddedFont>
      <p:font typeface="TT Commons Pro" panose="020B0103030102020204" charset="0"/>
      <p:regular r:id="rId20"/>
    </p:embeddedFont>
    <p:embeddedFont>
      <p:font typeface="TT Commons Pro Bold" panose="020B0103030102020204"/>
      <p:bold r:id="rId21"/>
    </p:embeddedFont>
    <p:embeddedFont>
      <p:font typeface="Canva Sans Bold" panose="020B0803030501040103"/>
      <p:bold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 showGuides="1">
      <p:cViewPr varScale="1">
        <p:scale>
          <a:sx n="55" d="100"/>
          <a:sy n="55" d="100"/>
        </p:scale>
        <p:origin x="566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font" Target="fonts/font11.fntdata"/><Relationship Id="rId25" Type="http://schemas.openxmlformats.org/officeDocument/2006/relationships/font" Target="fonts/font10.fntdata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sv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8.svg"/><Relationship Id="rId6" Type="http://schemas.openxmlformats.org/officeDocument/2006/relationships/image" Target="../media/image7.png"/><Relationship Id="rId5" Type="http://schemas.openxmlformats.org/officeDocument/2006/relationships/image" Target="../media/image1.jpeg"/><Relationship Id="rId4" Type="http://schemas.openxmlformats.org/officeDocument/2006/relationships/image" Target="../media/image10.svg"/><Relationship Id="rId3" Type="http://schemas.openxmlformats.org/officeDocument/2006/relationships/image" Target="../media/image9.png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2"/>
          <p:cNvSpPr/>
          <p:nvPr/>
        </p:nvSpPr>
        <p:spPr>
          <a:xfrm>
            <a:off x="1" y="0"/>
            <a:ext cx="3048000" cy="10287000"/>
          </a:xfrm>
          <a:custGeom>
            <a:avLst/>
            <a:gdLst/>
            <a:ahLst/>
            <a:cxnLst/>
            <a:rect l="l" t="t" r="r" b="b"/>
            <a:pathLst>
              <a:path w="4648971" h="10287000">
                <a:moveTo>
                  <a:pt x="0" y="0"/>
                </a:moveTo>
                <a:lnTo>
                  <a:pt x="4648971" y="0"/>
                </a:lnTo>
                <a:lnTo>
                  <a:pt x="46489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144141" r="-262107"/>
            </a:stretch>
          </a:blipFill>
        </p:spPr>
        <p:txBody>
          <a:bodyPr/>
          <a:lstStyle/>
          <a:p>
            <a:endParaRPr lang="en-IN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57"/>
          <a:stretch>
            <a:fillRect/>
          </a:stretch>
        </p:blipFill>
        <p:spPr>
          <a:xfrm>
            <a:off x="1676400" y="2198587"/>
            <a:ext cx="7467600" cy="56001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7"/>
          <p:cNvSpPr txBox="1"/>
          <p:nvPr/>
        </p:nvSpPr>
        <p:spPr>
          <a:xfrm>
            <a:off x="14053729" y="5397654"/>
            <a:ext cx="2938350" cy="32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endParaRPr lang="en-US" sz="2100" dirty="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218396" y="1064656"/>
            <a:ext cx="2596864" cy="461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endParaRPr lang="en-US" sz="2800" dirty="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134600" y="2855933"/>
            <a:ext cx="68574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chemeClr val="bg1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COMPREHENSIVE SINGLE HOSPITAL MIS (CSHS)</a:t>
            </a:r>
            <a:endParaRPr lang="en-IN" sz="6000" b="1" dirty="0">
              <a:solidFill>
                <a:schemeClr val="bg1"/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935200" y="8039100"/>
            <a:ext cx="541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CHRISTYANA A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RA2352010010003</a:t>
            </a:r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9165" y="4240530"/>
            <a:ext cx="17910175" cy="5143500"/>
            <a:chOff x="0" y="-462280"/>
            <a:chExt cx="14320050" cy="7559041"/>
          </a:xfrm>
        </p:grpSpPr>
        <p:sp>
          <p:nvSpPr>
            <p:cNvPr id="3" name="TextBox 3"/>
            <p:cNvSpPr txBox="1"/>
            <p:nvPr/>
          </p:nvSpPr>
          <p:spPr>
            <a:xfrm>
              <a:off x="0" y="-462280"/>
              <a:ext cx="14320050" cy="7559041"/>
            </a:xfrm>
            <a:prstGeom prst="rect">
              <a:avLst/>
            </a:prstGeom>
          </p:spPr>
          <p:txBody>
            <a:bodyPr lIns="0" tIns="0" rIns="0" bIns="0" rtlCol="0" anchor="t">
              <a:noAutofit/>
            </a:bodyPr>
            <a:lstStyle/>
            <a:p>
              <a:pPr marL="457200" indent="-457200" algn="l">
                <a:lnSpc>
                  <a:spcPts val="3640"/>
                </a:lnSpc>
                <a:buFont typeface="Wingdings" panose="05000000000000000000" charset="0"/>
                <a:buChar char="v"/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Effect of Hospital Management Information System Functionalities on the Performance of Health Care Institutions in Kenya: A Case of the Nairobi Hospital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indent="0" algn="l">
                <a:lnSpc>
                  <a:spcPts val="3640"/>
                </a:lnSpc>
                <a:buFont typeface="Wingdings" panose="05000000000000000000" charset="0"/>
                <a:buNone/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     Victoria Shangala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indent="0" algn="l">
                <a:lnSpc>
                  <a:spcPts val="3640"/>
                </a:lnSpc>
                <a:buFont typeface="Wingdings" panose="05000000000000000000" charset="0"/>
                <a:buNone/>
              </a:pP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457200" indent="-457200" algn="l">
                <a:lnSpc>
                  <a:spcPts val="3640"/>
                </a:lnSpc>
                <a:buFont typeface="Wingdings" panose="05000000000000000000" charset="0"/>
                <a:buChar char="v"/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Opportunities and challenges in healthcare information systems research: caring for patients with chronic conditions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indent="0" algn="l">
                <a:lnSpc>
                  <a:spcPts val="3640"/>
                </a:lnSpc>
                <a:buFont typeface="Wingdings" panose="05000000000000000000" charset="0"/>
                <a:buNone/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     Shuk Ying Ho, Xitong Guo, Doug Vogel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457200" indent="-457200" algn="l">
                <a:lnSpc>
                  <a:spcPts val="3640"/>
                </a:lnSpc>
                <a:buFont typeface="Wingdings" panose="05000000000000000000" charset="0"/>
                <a:buChar char="v"/>
              </a:pP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457200" indent="-457200" algn="l">
                <a:lnSpc>
                  <a:spcPts val="3640"/>
                </a:lnSpc>
                <a:buFont typeface="Wingdings" panose="05000000000000000000" charset="0"/>
                <a:buChar char="v"/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Building a better world: Frugal hospital information systems in an Indian state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indent="0" algn="l">
                <a:lnSpc>
                  <a:spcPts val="3640"/>
                </a:lnSpc>
                <a:buFont typeface="Wingdings" panose="05000000000000000000" charset="0"/>
                <a:buNone/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     Sundeep Sahay, Geoff Walsham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53909"/>
              <a:ext cx="3758093" cy="691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50"/>
                </a:lnSpc>
              </a:pP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982268" y="4013183"/>
            <a:ext cx="2818570" cy="1517971"/>
            <a:chOff x="0" y="-38100"/>
            <a:chExt cx="3758093" cy="2023962"/>
          </a:xfrm>
        </p:grpSpPr>
        <p:sp>
          <p:nvSpPr>
            <p:cNvPr id="9" name="TextBox 9"/>
            <p:cNvSpPr txBox="1"/>
            <p:nvPr/>
          </p:nvSpPr>
          <p:spPr>
            <a:xfrm>
              <a:off x="0" y="-38100"/>
              <a:ext cx="3141157" cy="622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94135"/>
              <a:ext cx="3758093" cy="691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50"/>
                </a:lnSpc>
              </a:pP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45405" y="1780505"/>
            <a:ext cx="8351633" cy="1343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80"/>
              </a:lnSpc>
            </a:pPr>
            <a:r>
              <a:rPr lang="en-US" sz="8735">
                <a:solidFill>
                  <a:srgbClr val="FFFFFF"/>
                </a:solidFill>
                <a:latin typeface="Kollektif" panose="020B0604020101010102"/>
                <a:ea typeface="Kollektif" panose="020B0604020101010102"/>
                <a:cs typeface="Kollektif" panose="020B0604020101010102"/>
                <a:sym typeface="Kollektif" panose="020B0604020101010102"/>
              </a:rPr>
              <a:t>REFERENCE</a:t>
            </a:r>
            <a:endParaRPr lang="en-US" sz="8735">
              <a:solidFill>
                <a:srgbClr val="FFFFFF"/>
              </a:solidFill>
              <a:latin typeface="Kollektif" panose="020B0604020101010102"/>
              <a:ea typeface="Kollektif" panose="020B0604020101010102"/>
              <a:cs typeface="Kollektif" panose="020B0604020101010102"/>
              <a:sym typeface="Kollektif" panose="020B0604020101010102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6095683" y="3314751"/>
            <a:ext cx="647145" cy="417703"/>
          </a:xfrm>
          <a:custGeom>
            <a:avLst/>
            <a:gdLst/>
            <a:ahLst/>
            <a:cxnLst/>
            <a:rect l="l" t="t" r="r" b="b"/>
            <a:pathLst>
              <a:path w="647145" h="417703">
                <a:moveTo>
                  <a:pt x="0" y="0"/>
                </a:moveTo>
                <a:lnTo>
                  <a:pt x="647145" y="0"/>
                </a:lnTo>
                <a:lnTo>
                  <a:pt x="647145" y="417702"/>
                </a:lnTo>
                <a:lnTo>
                  <a:pt x="0" y="41770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80857" y="3369195"/>
            <a:ext cx="677688" cy="417703"/>
          </a:xfrm>
          <a:custGeom>
            <a:avLst/>
            <a:gdLst/>
            <a:ahLst/>
            <a:cxnLst/>
            <a:rect l="l" t="t" r="r" b="b"/>
            <a:pathLst>
              <a:path w="677688" h="417703">
                <a:moveTo>
                  <a:pt x="0" y="0"/>
                </a:moveTo>
                <a:lnTo>
                  <a:pt x="677688" y="0"/>
                </a:lnTo>
                <a:lnTo>
                  <a:pt x="677688" y="417703"/>
                </a:lnTo>
                <a:lnTo>
                  <a:pt x="0" y="4177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0" y="0"/>
            <a:ext cx="18413647" cy="1268538"/>
          </a:xfrm>
          <a:custGeom>
            <a:avLst/>
            <a:gdLst/>
            <a:ahLst/>
            <a:cxnLst/>
            <a:rect l="l" t="t" r="r" b="b"/>
            <a:pathLst>
              <a:path w="18413647" h="1268538">
                <a:moveTo>
                  <a:pt x="0" y="0"/>
                </a:moveTo>
                <a:lnTo>
                  <a:pt x="18413647" y="0"/>
                </a:lnTo>
                <a:lnTo>
                  <a:pt x="18413647" y="1268538"/>
                </a:lnTo>
                <a:lnTo>
                  <a:pt x="0" y="12685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7386" t="-1212144" b="-501210"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15025361" y="4071280"/>
            <a:ext cx="2818570" cy="1517972"/>
            <a:chOff x="0" y="-38100"/>
            <a:chExt cx="3758093" cy="2023962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3141157" cy="622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294135"/>
              <a:ext cx="3758093" cy="691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50"/>
                </a:lnSpc>
              </a:pP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sp>
        <p:nvSpPr>
          <p:cNvPr id="22" name="Freeform 22"/>
          <p:cNvSpPr/>
          <p:nvPr/>
        </p:nvSpPr>
        <p:spPr>
          <a:xfrm>
            <a:off x="12039722" y="3314751"/>
            <a:ext cx="496191" cy="417703"/>
          </a:xfrm>
          <a:custGeom>
            <a:avLst/>
            <a:gdLst/>
            <a:ahLst/>
            <a:cxnLst/>
            <a:rect l="l" t="t" r="r" b="b"/>
            <a:pathLst>
              <a:path w="496191" h="417703">
                <a:moveTo>
                  <a:pt x="0" y="0"/>
                </a:moveTo>
                <a:lnTo>
                  <a:pt x="496191" y="0"/>
                </a:lnTo>
                <a:lnTo>
                  <a:pt x="496191" y="417702"/>
                </a:lnTo>
                <a:lnTo>
                  <a:pt x="0" y="4177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39029" y="-8436"/>
            <a:ext cx="4648971" cy="10287000"/>
          </a:xfrm>
          <a:custGeom>
            <a:avLst/>
            <a:gdLst/>
            <a:ahLst/>
            <a:cxnLst/>
            <a:rect l="l" t="t" r="r" b="b"/>
            <a:pathLst>
              <a:path w="4648971" h="10287000">
                <a:moveTo>
                  <a:pt x="0" y="0"/>
                </a:moveTo>
                <a:lnTo>
                  <a:pt x="4648971" y="0"/>
                </a:lnTo>
                <a:lnTo>
                  <a:pt x="46489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94503" r="-13740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018758" y="2333039"/>
            <a:ext cx="7240542" cy="6044670"/>
            <a:chOff x="0" y="0"/>
            <a:chExt cx="9654056" cy="805956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t="8258" b="8258"/>
            <a:stretch>
              <a:fillRect/>
            </a:stretch>
          </p:blipFill>
          <p:spPr>
            <a:xfrm>
              <a:off x="0" y="0"/>
              <a:ext cx="9654056" cy="8059560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1371269" y="2043701"/>
            <a:ext cx="691058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>
                <a:solidFill>
                  <a:srgbClr val="FFFFFF"/>
                </a:solidFill>
                <a:latin typeface="Kollektif" panose="020B0604020101010102"/>
                <a:ea typeface="Kollektif" panose="020B0604020101010102"/>
                <a:cs typeface="Kollektif" panose="020B0604020101010102"/>
                <a:sym typeface="Kollektif" panose="020B0604020101010102"/>
              </a:rPr>
              <a:t>Definition</a:t>
            </a:r>
            <a:endParaRPr lang="en-US" sz="6400">
              <a:solidFill>
                <a:srgbClr val="FFFFFF"/>
              </a:solidFill>
              <a:latin typeface="Kollektif" panose="020B0604020101010102"/>
              <a:ea typeface="Kollektif" panose="020B0604020101010102"/>
              <a:cs typeface="Kollektif" panose="020B0604020101010102"/>
              <a:sym typeface="Kollektif" panose="020B060402010101010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371269" y="2977151"/>
            <a:ext cx="7235761" cy="6288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5"/>
              </a:lnSpc>
            </a:pPr>
            <a:endParaRPr dirty="0"/>
          </a:p>
          <a:p>
            <a:pPr algn="l">
              <a:lnSpc>
                <a:spcPts val="4855"/>
              </a:lnSpc>
            </a:pPr>
            <a:r>
              <a:rPr lang="en-US" sz="2335" dirty="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A Comprehensive Single Hospital Management Information System (CSHS) is a software solution designed to streamline and automate various administrative and clinical processes within a single healthcare facility. It integrates different departments and functions of the hospital, providing a centralized platform for managing patient information, appointments, billing, inventory, and more.</a:t>
            </a:r>
            <a:endParaRPr lang="en-US" sz="2335" dirty="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3800"/>
              </a:lnSpc>
            </a:pPr>
            <a:endParaRPr lang="en-US" sz="2335" dirty="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0895" y="0"/>
            <a:ext cx="7631861" cy="10287000"/>
            <a:chOff x="0" y="0"/>
            <a:chExt cx="10175814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/>
            <a:srcRect l="2021" t="21670" r="30497" b="17690"/>
            <a:stretch>
              <a:fillRect/>
            </a:stretch>
          </p:blipFill>
          <p:spPr>
            <a:xfrm flipH="1">
              <a:off x="0" y="0"/>
              <a:ext cx="10175814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9144000" y="2353956"/>
            <a:ext cx="7834612" cy="7112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endParaRPr dirty="0"/>
          </a:p>
          <a:p>
            <a:pPr marL="575945" lvl="1" indent="-287655" algn="l">
              <a:lnSpc>
                <a:spcPts val="4320"/>
              </a:lnSpc>
              <a:buAutoNum type="arabicPeriod"/>
            </a:pPr>
            <a:r>
              <a:rPr lang="en-US" sz="2665" b="1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Improve efficiency: </a:t>
            </a:r>
            <a:r>
              <a:rPr lang="en-US" sz="2665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Streamline operations, reduce manual tasks, and minimize errors.</a:t>
            </a:r>
            <a:endParaRPr lang="en-US" sz="2665" dirty="0">
              <a:solidFill>
                <a:srgbClr val="FFFFFF"/>
              </a:solidFill>
              <a:latin typeface="TT Commons Pro" panose="020B0103030102020204" charset="0"/>
              <a:ea typeface="TT Commons Pro Bold" panose="020B0103030102020204"/>
              <a:cs typeface="TT Commons Pro Bold" panose="020B0103030102020204"/>
              <a:sym typeface="TT Commons Pro Bold" panose="020B0103030102020204"/>
            </a:endParaRPr>
          </a:p>
          <a:p>
            <a:pPr marL="575945" lvl="1" indent="-287655" algn="l">
              <a:lnSpc>
                <a:spcPts val="4320"/>
              </a:lnSpc>
              <a:buAutoNum type="arabicPeriod"/>
            </a:pPr>
            <a:r>
              <a:rPr lang="en-US" sz="2665" b="1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Enhance patient care: </a:t>
            </a:r>
            <a:r>
              <a:rPr lang="en-US" sz="2665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Provide better access to patient information, facilitate timely decision-making, and improve patient satisfaction.</a:t>
            </a:r>
            <a:endParaRPr lang="en-US" sz="2665" dirty="0">
              <a:solidFill>
                <a:srgbClr val="FFFFFF"/>
              </a:solidFill>
              <a:latin typeface="TT Commons Pro" panose="020B0103030102020204" charset="0"/>
              <a:ea typeface="TT Commons Pro Bold" panose="020B0103030102020204"/>
              <a:cs typeface="TT Commons Pro Bold" panose="020B0103030102020204"/>
              <a:sym typeface="TT Commons Pro Bold" panose="020B0103030102020204"/>
            </a:endParaRPr>
          </a:p>
          <a:p>
            <a:pPr marL="575945" lvl="1" indent="-287655" algn="l">
              <a:lnSpc>
                <a:spcPts val="4320"/>
              </a:lnSpc>
              <a:buAutoNum type="arabicPeriod"/>
            </a:pPr>
            <a:r>
              <a:rPr lang="en-US" sz="2665" b="1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Optimize resource management:</a:t>
            </a:r>
            <a:r>
              <a:rPr lang="en-US" sz="2665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 Efficiently manage staff, equipment, and supplies.</a:t>
            </a:r>
            <a:endParaRPr lang="en-US" sz="2665" dirty="0">
              <a:solidFill>
                <a:srgbClr val="FFFFFF"/>
              </a:solidFill>
              <a:latin typeface="TT Commons Pro" panose="020B0103030102020204" charset="0"/>
              <a:ea typeface="TT Commons Pro Bold" panose="020B0103030102020204"/>
              <a:cs typeface="TT Commons Pro Bold" panose="020B0103030102020204"/>
              <a:sym typeface="TT Commons Pro Bold" panose="020B0103030102020204"/>
            </a:endParaRPr>
          </a:p>
          <a:p>
            <a:pPr marL="575945" lvl="1" indent="-287655" algn="l">
              <a:lnSpc>
                <a:spcPts val="4320"/>
              </a:lnSpc>
              <a:buAutoNum type="arabicPeriod"/>
            </a:pPr>
            <a:r>
              <a:rPr lang="en-US" sz="2665" b="1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Ensure compliance:</a:t>
            </a:r>
            <a:r>
              <a:rPr lang="en-US" sz="2665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 Adhere to regulatory requirements and industry standards.</a:t>
            </a:r>
            <a:endParaRPr lang="en-US" sz="2665" dirty="0">
              <a:solidFill>
                <a:srgbClr val="FFFFFF"/>
              </a:solidFill>
              <a:latin typeface="TT Commons Pro" panose="020B0103030102020204" charset="0"/>
              <a:ea typeface="TT Commons Pro Bold" panose="020B0103030102020204"/>
              <a:cs typeface="TT Commons Pro Bold" panose="020B0103030102020204"/>
              <a:sym typeface="TT Commons Pro Bold" panose="020B0103030102020204"/>
            </a:endParaRPr>
          </a:p>
          <a:p>
            <a:pPr marL="575945" lvl="1" indent="-287655" algn="l">
              <a:lnSpc>
                <a:spcPts val="4320"/>
              </a:lnSpc>
              <a:buAutoNum type="arabicPeriod"/>
            </a:pPr>
            <a:r>
              <a:rPr lang="en-US" sz="2665" b="1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Support decision-making: </a:t>
            </a:r>
            <a:r>
              <a:rPr lang="en-US" sz="2665" dirty="0">
                <a:solidFill>
                  <a:srgbClr val="FFFFFF"/>
                </a:solidFill>
                <a:latin typeface="TT Commons Pro" panose="020B0103030102020204" charset="0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Generate valuable insights through data analytics.</a:t>
            </a:r>
            <a:endParaRPr lang="en-US" sz="2665" dirty="0">
              <a:solidFill>
                <a:srgbClr val="FFFFFF"/>
              </a:solidFill>
              <a:latin typeface="TT Commons Pro" panose="020B0103030102020204" charset="0"/>
              <a:ea typeface="TT Commons Pro Bold" panose="020B0103030102020204"/>
              <a:cs typeface="TT Commons Pro Bold" panose="020B0103030102020204"/>
              <a:sym typeface="TT Commons Pro Bold" panose="020B0103030102020204"/>
            </a:endParaRPr>
          </a:p>
          <a:p>
            <a:pPr algn="l">
              <a:lnSpc>
                <a:spcPts val="4320"/>
              </a:lnSpc>
            </a:pPr>
            <a:endParaRPr lang="en-US" sz="2665" b="1" dirty="0">
              <a:solidFill>
                <a:srgbClr val="FFFFFF"/>
              </a:solidFill>
              <a:latin typeface="TT Commons Pro Bold" panose="020B0103030102020204"/>
              <a:ea typeface="TT Commons Pro Bold" panose="020B0103030102020204"/>
              <a:cs typeface="TT Commons Pro Bold" panose="020B0103030102020204"/>
              <a:sym typeface="TT Commons Pro Bold" panose="020B0103030102020204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474555" y="1505811"/>
            <a:ext cx="3395857" cy="962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0"/>
              </a:lnSpc>
            </a:pPr>
            <a:r>
              <a:rPr lang="en-US" sz="5595" b="1">
                <a:solidFill>
                  <a:srgbClr val="FFFFFF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PURPOSE</a:t>
            </a:r>
            <a:endParaRPr lang="en-US" sz="5595" b="1">
              <a:solidFill>
                <a:srgbClr val="FFFFFF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4300" y="1190625"/>
            <a:ext cx="13221340" cy="2414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20"/>
              </a:lnSpc>
            </a:pPr>
            <a:r>
              <a:rPr lang="en-US" sz="9220">
                <a:solidFill>
                  <a:srgbClr val="FFFFFF"/>
                </a:solidFill>
                <a:latin typeface="Kollektif" panose="020B0604020101010102"/>
                <a:ea typeface="Kollektif" panose="020B0604020101010102"/>
                <a:cs typeface="Kollektif" panose="020B0604020101010102"/>
                <a:sym typeface="Kollektif" panose="020B0604020101010102"/>
              </a:rPr>
              <a:t> Key Features</a:t>
            </a:r>
            <a:endParaRPr lang="en-US" sz="9220">
              <a:solidFill>
                <a:srgbClr val="FFFFFF"/>
              </a:solidFill>
              <a:latin typeface="Kollektif" panose="020B0604020101010102"/>
              <a:ea typeface="Kollektif" panose="020B0604020101010102"/>
              <a:cs typeface="Kollektif" panose="020B0604020101010102"/>
              <a:sym typeface="Kollektif" panose="020B0604020101010102"/>
            </a:endParaRPr>
          </a:p>
          <a:p>
            <a:pPr algn="l">
              <a:lnSpc>
                <a:spcPts val="9220"/>
              </a:lnSpc>
            </a:pPr>
            <a:endParaRPr lang="en-US" sz="9220">
              <a:solidFill>
                <a:srgbClr val="FFFFFF"/>
              </a:solidFill>
              <a:latin typeface="Kollektif" panose="020B0604020101010102"/>
              <a:ea typeface="Kollektif" panose="020B0604020101010102"/>
              <a:cs typeface="Kollektif" panose="020B0604020101010102"/>
              <a:sym typeface="Kollektif" panose="020B060402010101010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726990" y="2997369"/>
            <a:ext cx="0" cy="2347135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7503261" y="2997369"/>
            <a:ext cx="0" cy="2347135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4149500" y="2997369"/>
            <a:ext cx="0" cy="2347135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0857023" y="2997369"/>
            <a:ext cx="0" cy="2347135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14210784" y="2997369"/>
            <a:ext cx="0" cy="2347135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100984" y="3008005"/>
            <a:ext cx="3048961" cy="5893134"/>
            <a:chOff x="0" y="0"/>
            <a:chExt cx="4065282" cy="7857512"/>
          </a:xfrm>
        </p:grpSpPr>
        <p:sp>
          <p:nvSpPr>
            <p:cNvPr id="9" name="TextBox 9"/>
            <p:cNvSpPr txBox="1"/>
            <p:nvPr/>
          </p:nvSpPr>
          <p:spPr>
            <a:xfrm>
              <a:off x="0" y="1180276"/>
              <a:ext cx="4065282" cy="66772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Patient Management: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Demographic information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 Medical history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 Appointments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 Treatment plans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 Discharge summaries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algn="l">
                <a:lnSpc>
                  <a:spcPts val="3640"/>
                </a:lnSpc>
              </a:pP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85725"/>
              <a:ext cx="1444611" cy="890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00"/>
                </a:lnSpc>
              </a:pPr>
              <a:r>
                <a:rPr lang="en-US" sz="40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01</a:t>
              </a:r>
              <a:endParaRPr lang="en-US" sz="40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454745" y="3008005"/>
            <a:ext cx="3048516" cy="4521534"/>
            <a:chOff x="0" y="0"/>
            <a:chExt cx="4064688" cy="6028712"/>
          </a:xfrm>
        </p:grpSpPr>
        <p:sp>
          <p:nvSpPr>
            <p:cNvPr id="12" name="TextBox 12"/>
            <p:cNvSpPr txBox="1"/>
            <p:nvPr/>
          </p:nvSpPr>
          <p:spPr>
            <a:xfrm>
              <a:off x="0" y="1180276"/>
              <a:ext cx="4064688" cy="484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Billing and Insurance: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Patient billing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Insurance claims processing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Revenue cycle management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85725"/>
              <a:ext cx="1444400" cy="890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00"/>
                </a:lnSpc>
              </a:pPr>
              <a:r>
                <a:rPr lang="en-US" sz="40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02</a:t>
              </a:r>
              <a:endParaRPr lang="en-US" sz="40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808507" y="3008005"/>
            <a:ext cx="3048516" cy="4064334"/>
            <a:chOff x="0" y="0"/>
            <a:chExt cx="4064688" cy="5419112"/>
          </a:xfrm>
        </p:grpSpPr>
        <p:sp>
          <p:nvSpPr>
            <p:cNvPr id="15" name="TextBox 15"/>
            <p:cNvSpPr txBox="1"/>
            <p:nvPr/>
          </p:nvSpPr>
          <p:spPr>
            <a:xfrm>
              <a:off x="0" y="1180276"/>
              <a:ext cx="4064688" cy="4238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Laboratory and Radiology:*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Order entry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Results management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Reporting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algn="l">
                <a:lnSpc>
                  <a:spcPts val="3640"/>
                </a:lnSpc>
              </a:pP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85725"/>
              <a:ext cx="1444400" cy="890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00"/>
                </a:lnSpc>
              </a:pPr>
              <a:r>
                <a:rPr lang="en-US" sz="40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03</a:t>
              </a:r>
              <a:endParaRPr lang="en-US" sz="40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1166585" y="3111333"/>
            <a:ext cx="3048516" cy="4521534"/>
            <a:chOff x="0" y="0"/>
            <a:chExt cx="4064688" cy="6028712"/>
          </a:xfrm>
        </p:grpSpPr>
        <p:sp>
          <p:nvSpPr>
            <p:cNvPr id="18" name="TextBox 18"/>
            <p:cNvSpPr txBox="1"/>
            <p:nvPr/>
          </p:nvSpPr>
          <p:spPr>
            <a:xfrm>
              <a:off x="0" y="1180276"/>
              <a:ext cx="4064688" cy="484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Pharmacy: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Prescription management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Inventory control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Drug administration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algn="l">
                <a:lnSpc>
                  <a:spcPts val="3640"/>
                </a:lnSpc>
              </a:pP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85725"/>
              <a:ext cx="1444400" cy="890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00"/>
                </a:lnSpc>
              </a:pPr>
              <a:r>
                <a:rPr lang="en-US" sz="40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04</a:t>
              </a:r>
              <a:endParaRPr lang="en-US" sz="40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516029" y="3008005"/>
            <a:ext cx="3231113" cy="4064334"/>
            <a:chOff x="0" y="0"/>
            <a:chExt cx="4308151" cy="5419112"/>
          </a:xfrm>
        </p:grpSpPr>
        <p:sp>
          <p:nvSpPr>
            <p:cNvPr id="21" name="TextBox 21"/>
            <p:cNvSpPr txBox="1"/>
            <p:nvPr/>
          </p:nvSpPr>
          <p:spPr>
            <a:xfrm>
              <a:off x="0" y="1180276"/>
              <a:ext cx="4308151" cy="4238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Human Resources: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Employee records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Time and attendance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 Payroll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algn="l">
                <a:lnSpc>
                  <a:spcPts val="3640"/>
                </a:lnSpc>
              </a:pP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85725"/>
              <a:ext cx="1530916" cy="890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00"/>
                </a:lnSpc>
              </a:pPr>
              <a:r>
                <a:rPr lang="en-US" sz="40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05</a:t>
              </a:r>
              <a:endParaRPr lang="en-US" sz="40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sp>
        <p:nvSpPr>
          <p:cNvPr id="23" name="Freeform 23"/>
          <p:cNvSpPr/>
          <p:nvPr/>
        </p:nvSpPr>
        <p:spPr>
          <a:xfrm>
            <a:off x="0" y="8928254"/>
            <a:ext cx="18288000" cy="1350310"/>
          </a:xfrm>
          <a:custGeom>
            <a:avLst/>
            <a:gdLst/>
            <a:ahLst/>
            <a:cxnLst/>
            <a:rect l="l" t="t" r="r" b="b"/>
            <a:pathLst>
              <a:path w="18288000" h="1350310">
                <a:moveTo>
                  <a:pt x="0" y="0"/>
                </a:moveTo>
                <a:lnTo>
                  <a:pt x="18288000" y="0"/>
                </a:lnTo>
                <a:lnTo>
                  <a:pt x="18288000" y="1350310"/>
                </a:lnTo>
                <a:lnTo>
                  <a:pt x="0" y="135031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726489" b="-76414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84672" y="1386305"/>
            <a:ext cx="13763328" cy="2510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9600">
                <a:solidFill>
                  <a:srgbClr val="FFFFFF"/>
                </a:solidFill>
                <a:latin typeface="Kollektif" panose="020B0604020101010102"/>
                <a:ea typeface="Kollektif" panose="020B0604020101010102"/>
                <a:cs typeface="Kollektif" panose="020B0604020101010102"/>
                <a:sym typeface="Kollektif" panose="020B0604020101010102"/>
              </a:rPr>
              <a:t>Key Features</a:t>
            </a:r>
            <a:endParaRPr lang="en-US" sz="9600">
              <a:solidFill>
                <a:srgbClr val="FFFFFF"/>
              </a:solidFill>
              <a:latin typeface="Kollektif" panose="020B0604020101010102"/>
              <a:ea typeface="Kollektif" panose="020B0604020101010102"/>
              <a:cs typeface="Kollektif" panose="020B0604020101010102"/>
              <a:sym typeface="Kollektif" panose="020B0604020101010102"/>
            </a:endParaRPr>
          </a:p>
          <a:p>
            <a:pPr algn="l">
              <a:lnSpc>
                <a:spcPts val="9600"/>
              </a:lnSpc>
            </a:pPr>
            <a:endParaRPr lang="en-US" sz="9600">
              <a:solidFill>
                <a:srgbClr val="FFFFFF"/>
              </a:solidFill>
              <a:latin typeface="Kollektif" panose="020B0604020101010102"/>
              <a:ea typeface="Kollektif" panose="020B0604020101010102"/>
              <a:cs typeface="Kollektif" panose="020B0604020101010102"/>
              <a:sym typeface="Kollektif" panose="020B060402010101010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3790834" y="3181052"/>
            <a:ext cx="0" cy="2347135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401504" y="3181052"/>
            <a:ext cx="0" cy="2347135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7096169" y="3181052"/>
            <a:ext cx="0" cy="2347135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4091671" y="3191688"/>
            <a:ext cx="3010060" cy="3609515"/>
            <a:chOff x="0" y="0"/>
            <a:chExt cx="4013413" cy="4812687"/>
          </a:xfrm>
        </p:grpSpPr>
        <p:sp>
          <p:nvSpPr>
            <p:cNvPr id="7" name="TextBox 7"/>
            <p:cNvSpPr txBox="1"/>
            <p:nvPr/>
          </p:nvSpPr>
          <p:spPr>
            <a:xfrm>
              <a:off x="0" y="1183451"/>
              <a:ext cx="4013413" cy="36292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Inventory Management: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Stock control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Procurement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Usage tracking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algn="l">
                <a:lnSpc>
                  <a:spcPts val="3640"/>
                </a:lnSpc>
              </a:pP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1426180" cy="890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00"/>
                </a:lnSpc>
              </a:pPr>
              <a:r>
                <a:rPr lang="en-US" sz="40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06</a:t>
              </a:r>
              <a:endParaRPr lang="en-US" sz="40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397006" y="3191688"/>
            <a:ext cx="3004497" cy="4523915"/>
            <a:chOff x="0" y="0"/>
            <a:chExt cx="4005997" cy="6031887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183451"/>
              <a:ext cx="4005997" cy="484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Clinical Documentation: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Electronic medical records (EMRs)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 Nursing documentation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 Progress notes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85725"/>
              <a:ext cx="1423544" cy="890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00"/>
                </a:lnSpc>
              </a:pPr>
              <a:r>
                <a:rPr lang="en-US" sz="40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07</a:t>
              </a:r>
              <a:endParaRPr lang="en-US" sz="40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701541" y="3266230"/>
            <a:ext cx="2894555" cy="4523915"/>
            <a:chOff x="0" y="0"/>
            <a:chExt cx="3859406" cy="6031887"/>
          </a:xfrm>
        </p:grpSpPr>
        <p:sp>
          <p:nvSpPr>
            <p:cNvPr id="13" name="TextBox 13"/>
            <p:cNvSpPr txBox="1"/>
            <p:nvPr/>
          </p:nvSpPr>
          <p:spPr>
            <a:xfrm>
              <a:off x="0" y="1183451"/>
              <a:ext cx="3859406" cy="484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Reporting and Analytics: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Customizable reports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Data analysis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604520" lvl="1" indent="-302260" algn="l">
                <a:lnSpc>
                  <a:spcPts val="3640"/>
                </a:lnSpc>
                <a:buFont typeface="Arial" panose="020B0604020202020204"/>
                <a:buChar char="•"/>
              </a:pPr>
              <a:r>
                <a:rPr lang="en-US" sz="28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Performance metrics</a:t>
              </a: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algn="l">
                <a:lnSpc>
                  <a:spcPts val="3640"/>
                </a:lnSpc>
              </a:pPr>
              <a:endPara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1371453" cy="890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00"/>
                </a:lnSpc>
              </a:pPr>
              <a:r>
                <a:rPr lang="en-US" sz="40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08</a:t>
              </a:r>
              <a:endParaRPr lang="en-US" sz="40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sp>
        <p:nvSpPr>
          <p:cNvPr id="15" name="Freeform 15"/>
          <p:cNvSpPr/>
          <p:nvPr/>
        </p:nvSpPr>
        <p:spPr>
          <a:xfrm>
            <a:off x="0" y="9059544"/>
            <a:ext cx="18288000" cy="1350310"/>
          </a:xfrm>
          <a:custGeom>
            <a:avLst/>
            <a:gdLst/>
            <a:ahLst/>
            <a:cxnLst/>
            <a:rect l="l" t="t" r="r" b="b"/>
            <a:pathLst>
              <a:path w="18288000" h="1350310">
                <a:moveTo>
                  <a:pt x="0" y="0"/>
                </a:moveTo>
                <a:lnTo>
                  <a:pt x="18288000" y="0"/>
                </a:lnTo>
                <a:lnTo>
                  <a:pt x="18288000" y="1350310"/>
                </a:lnTo>
                <a:lnTo>
                  <a:pt x="0" y="135031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726489" b="-76414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58688" y="990600"/>
            <a:ext cx="10630940" cy="1374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I</a:t>
            </a:r>
            <a:r>
              <a: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ncreased efficiency:</a:t>
            </a: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 Reduced administrative overhead, improved workflow, and faster turnaround times.</a:t>
            </a: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640"/>
              </a:lnSpc>
            </a:pP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658688" y="2412365"/>
            <a:ext cx="10770297" cy="1831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Enhanced patient care:</a:t>
            </a: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 Improved access to patient information, better communication among healthcare providers, and personalized care.</a:t>
            </a: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640"/>
              </a:lnSpc>
            </a:pP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658688" y="4241471"/>
            <a:ext cx="10630940" cy="1374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5"/>
              </a:lnSpc>
            </a:pPr>
            <a:r>
              <a:rPr lang="en-US" sz="2795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Improved financial performance:</a:t>
            </a:r>
            <a:r>
              <a:rPr lang="en-US" sz="2795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 Optimized revenue cycle management, reduced costs, and improved profitability.</a:t>
            </a:r>
            <a:endParaRPr lang="en-US" sz="279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635"/>
              </a:lnSpc>
            </a:pPr>
            <a:endParaRPr lang="en-US" sz="279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658688" y="6089554"/>
            <a:ext cx="10770297" cy="1355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Enhanced compliance: </a:t>
            </a: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Adherence to regulatory requirements, reduced risk of errors, and improved auditability.</a:t>
            </a: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640"/>
              </a:lnSpc>
            </a:pP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658688" y="7816119"/>
            <a:ext cx="10770297" cy="1355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Improved decision-making:</a:t>
            </a: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 Data-driven insights to support strategic planning and resource allocation.</a:t>
            </a: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640"/>
              </a:lnSpc>
            </a:pP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59016" y="4270046"/>
            <a:ext cx="341324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>
                <a:solidFill>
                  <a:srgbClr val="FFFFFF"/>
                </a:solidFill>
                <a:latin typeface="Kollektif" panose="020B0604020101010102"/>
                <a:ea typeface="Kollektif" panose="020B0604020101010102"/>
                <a:cs typeface="Kollektif" panose="020B0604020101010102"/>
                <a:sym typeface="Kollektif" panose="020B0604020101010102"/>
              </a:rPr>
              <a:t>Benefits</a:t>
            </a:r>
            <a:endParaRPr lang="en-US" sz="6400">
              <a:solidFill>
                <a:srgbClr val="FFFFFF"/>
              </a:solidFill>
              <a:latin typeface="Kollektif" panose="020B0604020101010102"/>
              <a:ea typeface="Kollektif" panose="020B0604020101010102"/>
              <a:cs typeface="Kollektif" panose="020B0604020101010102"/>
              <a:sym typeface="Kollektif" panose="020B0604020101010102"/>
            </a:endParaRPr>
          </a:p>
        </p:txBody>
      </p:sp>
      <p:sp>
        <p:nvSpPr>
          <p:cNvPr id="8" name="AutoShape 8"/>
          <p:cNvSpPr/>
          <p:nvPr/>
        </p:nvSpPr>
        <p:spPr>
          <a:xfrm flipV="1">
            <a:off x="6658688" y="2108657"/>
            <a:ext cx="10770297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6658688" y="3961578"/>
            <a:ext cx="10770297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6658688" y="5708760"/>
            <a:ext cx="10770297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6658688" y="7439882"/>
            <a:ext cx="10770297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0226" y="4441832"/>
            <a:ext cx="5330193" cy="1675103"/>
            <a:chOff x="0" y="0"/>
            <a:chExt cx="7106924" cy="2233471"/>
          </a:xfrm>
        </p:grpSpPr>
        <p:sp>
          <p:nvSpPr>
            <p:cNvPr id="3" name="TextBox 3"/>
            <p:cNvSpPr txBox="1"/>
            <p:nvPr/>
          </p:nvSpPr>
          <p:spPr>
            <a:xfrm>
              <a:off x="0" y="1616013"/>
              <a:ext cx="7106924" cy="6174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65"/>
                </a:lnSpc>
              </a:p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7106924" cy="12609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420"/>
                </a:lnSpc>
              </a:pPr>
              <a:r>
                <a:rPr lang="en-US" sz="6180">
                  <a:solidFill>
                    <a:srgbClr val="FFFFFF"/>
                  </a:solidFill>
                  <a:latin typeface="Kollektif" panose="020B0604020101010102"/>
                  <a:ea typeface="Kollektif" panose="020B0604020101010102"/>
                  <a:cs typeface="Kollektif" panose="020B0604020101010102"/>
                  <a:sym typeface="Kollektif" panose="020B0604020101010102"/>
                </a:rPr>
                <a:t>Implementation</a:t>
              </a:r>
              <a:endParaRPr lang="en-US" sz="6180">
                <a:solidFill>
                  <a:srgbClr val="FFFFFF"/>
                </a:solidFill>
                <a:latin typeface="Kollektif" panose="020B0604020101010102"/>
                <a:ea typeface="Kollektif" panose="020B0604020101010102"/>
                <a:cs typeface="Kollektif" panose="020B0604020101010102"/>
                <a:sym typeface="Kollektif" panose="020B0604020101010102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930605" y="1381463"/>
            <a:ext cx="10103880" cy="830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35"/>
              </a:lnSpc>
            </a:pPr>
            <a:r>
              <a:rPr lang="en-US" sz="2565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1. Needs Assessment: </a:t>
            </a:r>
            <a:r>
              <a:rPr lang="en-US" sz="2565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Identify the hospital's specific requirements and goals.</a:t>
            </a:r>
            <a:endParaRPr lang="en-US" sz="256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930605" y="2603407"/>
            <a:ext cx="10103880" cy="830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35"/>
              </a:lnSpc>
            </a:pPr>
            <a:r>
              <a:rPr lang="en-US" sz="2565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2. Vendor Selection: </a:t>
            </a:r>
            <a:r>
              <a:rPr lang="en-US" sz="2565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Choose a CSHS vendor that aligns with the hospital's needs and budget.</a:t>
            </a:r>
            <a:endParaRPr lang="en-US" sz="256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930605" y="3965125"/>
            <a:ext cx="10216287" cy="850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0"/>
              </a:lnSpc>
            </a:pPr>
            <a:r>
              <a:rPr lang="en-US" sz="2595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3. Data Migration: </a:t>
            </a:r>
            <a:r>
              <a:rPr lang="en-US" sz="2595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Transfer existing patient data and other information into the new system.</a:t>
            </a:r>
            <a:endParaRPr lang="en-US" sz="259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930605" y="5250808"/>
            <a:ext cx="10103880" cy="1248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35"/>
              </a:lnSpc>
            </a:pPr>
            <a:r>
              <a:rPr lang="en-US" sz="2565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4. Training: </a:t>
            </a:r>
            <a:r>
              <a:rPr lang="en-US" sz="2565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Provide comprehensive training to staff on the CSHS functionalities.</a:t>
            </a:r>
            <a:endParaRPr lang="en-US" sz="256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335"/>
              </a:lnSpc>
            </a:pPr>
            <a:endParaRPr lang="en-US" sz="256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930605" y="6470361"/>
            <a:ext cx="10103880" cy="830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35"/>
              </a:lnSpc>
            </a:pPr>
            <a:r>
              <a:rPr lang="en-US" sz="2565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5. Go-Live: </a:t>
            </a:r>
            <a:r>
              <a:rPr lang="en-US" sz="2565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Implement the system and begin using it in daily operations.</a:t>
            </a:r>
            <a:endParaRPr lang="en-US" sz="256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335"/>
              </a:lnSpc>
            </a:pPr>
            <a:endParaRPr lang="en-US" sz="256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930605" y="7628834"/>
            <a:ext cx="10103880" cy="1248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35"/>
              </a:lnSpc>
            </a:pPr>
            <a:r>
              <a:rPr lang="en-US" sz="2565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6. Ongoing Support and Maintenance: </a:t>
            </a:r>
            <a:r>
              <a:rPr lang="en-US" sz="2565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Provide ongoing support and maintenance to ensure the system's effectiveness.</a:t>
            </a:r>
            <a:endParaRPr lang="en-US" sz="256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335"/>
              </a:lnSpc>
            </a:pPr>
            <a:endParaRPr lang="en-US" sz="2565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1" name="AutoShape 11"/>
          <p:cNvSpPr/>
          <p:nvPr/>
        </p:nvSpPr>
        <p:spPr>
          <a:xfrm>
            <a:off x="6930605" y="2435204"/>
            <a:ext cx="10328695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6930605" y="3795545"/>
            <a:ext cx="10328695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6930605" y="5177260"/>
            <a:ext cx="10328695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6930605" y="6338328"/>
            <a:ext cx="10328695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6930605" y="7296023"/>
            <a:ext cx="10328695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00150"/>
            <a:ext cx="5622557" cy="120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60"/>
              </a:lnSpc>
            </a:pPr>
            <a:r>
              <a:rPr lang="en-US" sz="9060">
                <a:solidFill>
                  <a:srgbClr val="FFFFFF"/>
                </a:solidFill>
                <a:latin typeface="Kollektif" panose="020B0604020101010102"/>
                <a:ea typeface="Kollektif" panose="020B0604020101010102"/>
                <a:cs typeface="Kollektif" panose="020B0604020101010102"/>
                <a:sym typeface="Kollektif" panose="020B0604020101010102"/>
              </a:rPr>
              <a:t>Challenges</a:t>
            </a:r>
            <a:endParaRPr lang="en-US" sz="9060">
              <a:solidFill>
                <a:srgbClr val="FFFFFF"/>
              </a:solidFill>
              <a:latin typeface="Kollektif" panose="020B0604020101010102"/>
              <a:ea typeface="Kollektif" panose="020B0604020101010102"/>
              <a:cs typeface="Kollektif" panose="020B0604020101010102"/>
              <a:sym typeface="Kollektif" panose="020B060402010101010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909059" y="1022248"/>
            <a:ext cx="6702352" cy="897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Cost:</a:t>
            </a: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 The initial investment and ongoing maintenance costs can be significant.</a:t>
            </a: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909059" y="2388009"/>
            <a:ext cx="6702352" cy="2269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Interoperability: </a:t>
            </a: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Integrating the CSHS with other systems (e.g., laboratory information systems, radiology information systems) can be challenging.</a:t>
            </a: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640"/>
              </a:lnSpc>
            </a:pP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909059" y="4456430"/>
            <a:ext cx="6702352" cy="1355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Data Security: </a:t>
            </a: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Protecting patient data from unauthorized access and breaches is a critical concern.</a:t>
            </a: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6441505" y="-8436"/>
            <a:ext cx="1846495" cy="10287000"/>
          </a:xfrm>
          <a:custGeom>
            <a:avLst/>
            <a:gdLst/>
            <a:ahLst/>
            <a:cxnLst/>
            <a:rect l="l" t="t" r="r" b="b"/>
            <a:pathLst>
              <a:path w="1846495" h="10287000">
                <a:moveTo>
                  <a:pt x="0" y="0"/>
                </a:moveTo>
                <a:lnTo>
                  <a:pt x="1846495" y="0"/>
                </a:lnTo>
                <a:lnTo>
                  <a:pt x="184649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389706" r="-345958"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7479932" y="2218237"/>
            <a:ext cx="8131479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7479932" y="4279855"/>
            <a:ext cx="8131479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7479932" y="1120753"/>
            <a:ext cx="960754" cy="707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40"/>
              </a:lnSpc>
            </a:pPr>
            <a:r>
              <a:rPr lang="en-US" sz="41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01</a:t>
            </a:r>
            <a:endParaRPr lang="en-US" sz="41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479932" y="2859394"/>
            <a:ext cx="960754" cy="707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40"/>
              </a:lnSpc>
            </a:pPr>
            <a:r>
              <a:rPr lang="en-US" sz="41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02</a:t>
            </a:r>
            <a:endParaRPr lang="en-US" sz="41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479932" y="4913869"/>
            <a:ext cx="960754" cy="707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40"/>
              </a:lnSpc>
            </a:pPr>
            <a:r>
              <a:rPr lang="en-US" sz="41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03</a:t>
            </a:r>
            <a:endParaRPr lang="en-US" sz="41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909059" y="6324381"/>
            <a:ext cx="6702352" cy="1355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User Adoption:</a:t>
            </a: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 Ensuring that staff members effectively adopt and utilize the CSHS can be difficult.</a:t>
            </a: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479932" y="6615847"/>
            <a:ext cx="960754" cy="705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40"/>
              </a:lnSpc>
            </a:pPr>
            <a:r>
              <a:rPr lang="en-US" sz="41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04</a:t>
            </a:r>
            <a:endParaRPr lang="en-US" sz="41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4" name="AutoShape 14"/>
          <p:cNvSpPr/>
          <p:nvPr/>
        </p:nvSpPr>
        <p:spPr>
          <a:xfrm>
            <a:off x="7479932" y="6072048"/>
            <a:ext cx="8131479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7479932" y="7900082"/>
            <a:ext cx="8131479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8909059" y="8171544"/>
            <a:ext cx="6702352" cy="1812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rPr>
              <a:t>Customization</a:t>
            </a:r>
            <a:r>
              <a:rPr lang="en-US" sz="28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: Tailoring the CSHS to meet the specific needs of the hospital can be time-consuming and complex.</a:t>
            </a: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  <a:p>
            <a:pPr algn="l">
              <a:lnSpc>
                <a:spcPts val="3640"/>
              </a:lnSpc>
            </a:pPr>
            <a:endParaRPr lang="en-US" sz="28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479932" y="8262905"/>
            <a:ext cx="960754" cy="705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40"/>
              </a:lnSpc>
            </a:pPr>
            <a:r>
              <a:rPr lang="en-US" sz="41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rPr>
              <a:t>05</a:t>
            </a:r>
            <a:endParaRPr lang="en-US" sz="4100">
              <a:solidFill>
                <a:srgbClr val="FFFFFF"/>
              </a:solidFill>
              <a:latin typeface="TT Commons Pro" panose="020B0103030102020204"/>
              <a:ea typeface="TT Commons Pro" panose="020B0103030102020204"/>
              <a:cs typeface="TT Commons Pro" panose="020B0103030102020204"/>
              <a:sym typeface="TT Commons Pro" panose="020B01030301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2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9479" y="4061277"/>
            <a:ext cx="2818570" cy="6056005"/>
            <a:chOff x="0" y="0"/>
            <a:chExt cx="3758093" cy="8074674"/>
          </a:xfrm>
        </p:grpSpPr>
        <p:sp>
          <p:nvSpPr>
            <p:cNvPr id="3" name="TextBox 3"/>
            <p:cNvSpPr txBox="1"/>
            <p:nvPr/>
          </p:nvSpPr>
          <p:spPr>
            <a:xfrm>
              <a:off x="0" y="-38100"/>
              <a:ext cx="3141157" cy="1819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Artificial Intelligence (AI):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53909"/>
              <a:ext cx="3758093" cy="6120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50"/>
                </a:lnSpc>
              </a:pPr>
              <a:r>
                <a:rPr lang="en-US" sz="27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Incorporate AI-powered features for tasks such as clinical decision support, predictive analytics, and natural language processing.</a:t>
              </a: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0" lvl="0" indent="0" algn="l">
                <a:lnSpc>
                  <a:spcPts val="4050"/>
                </a:lnSpc>
              </a:pP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537567" y="4061277"/>
            <a:ext cx="2818570" cy="5084455"/>
            <a:chOff x="0" y="0"/>
            <a:chExt cx="3758093" cy="6779274"/>
          </a:xfrm>
        </p:grpSpPr>
        <p:sp>
          <p:nvSpPr>
            <p:cNvPr id="6" name="TextBox 6"/>
            <p:cNvSpPr txBox="1"/>
            <p:nvPr/>
          </p:nvSpPr>
          <p:spPr>
            <a:xfrm>
              <a:off x="0" y="-38100"/>
              <a:ext cx="3141157" cy="1209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Internet of Things (IoT):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344309"/>
              <a:ext cx="3758093" cy="54349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50"/>
                </a:lnSpc>
              </a:pPr>
              <a:r>
                <a:rPr lang="en-US" sz="27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Integrate IoT devices to collect real-time data on patient vitals, equipment usage, and environmental conditions.</a:t>
              </a: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0" lvl="0" indent="0" algn="l">
                <a:lnSpc>
                  <a:spcPts val="4050"/>
                </a:lnSpc>
              </a:pP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982268" y="4041758"/>
            <a:ext cx="2818570" cy="6075525"/>
            <a:chOff x="0" y="0"/>
            <a:chExt cx="3758093" cy="8100700"/>
          </a:xfrm>
        </p:grpSpPr>
        <p:sp>
          <p:nvSpPr>
            <p:cNvPr id="9" name="TextBox 9"/>
            <p:cNvSpPr txBox="1"/>
            <p:nvPr/>
          </p:nvSpPr>
          <p:spPr>
            <a:xfrm>
              <a:off x="0" y="-38100"/>
              <a:ext cx="3141157" cy="1209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Mobile Health (mHealth):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94135"/>
              <a:ext cx="3758093" cy="68065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50"/>
                </a:lnSpc>
              </a:pPr>
              <a:r>
                <a:rPr lang="en-US" sz="27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Develop mobile applications for patients and healthcare providers to access and manage patient information remotely.</a:t>
              </a: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0" lvl="0" indent="0" algn="l">
                <a:lnSpc>
                  <a:spcPts val="4050"/>
                </a:lnSpc>
              </a:pP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45405" y="1780505"/>
            <a:ext cx="8351633" cy="1335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80"/>
              </a:lnSpc>
            </a:pPr>
            <a:r>
              <a:rPr lang="en-US" sz="8735">
                <a:solidFill>
                  <a:srgbClr val="FFFFFF"/>
                </a:solidFill>
                <a:latin typeface="Kollektif" panose="020B0604020101010102"/>
                <a:ea typeface="Kollektif" panose="020B0604020101010102"/>
                <a:cs typeface="Kollektif" panose="020B0604020101010102"/>
                <a:sym typeface="Kollektif" panose="020B0604020101010102"/>
              </a:rPr>
              <a:t>Future Directions</a:t>
            </a:r>
            <a:endParaRPr lang="en-US" sz="8735">
              <a:solidFill>
                <a:srgbClr val="FFFFFF"/>
              </a:solidFill>
              <a:latin typeface="Kollektif" panose="020B0604020101010102"/>
              <a:ea typeface="Kollektif" panose="020B0604020101010102"/>
              <a:cs typeface="Kollektif" panose="020B0604020101010102"/>
              <a:sym typeface="Kollektif" panose="020B0604020101010102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7982268" y="3375076"/>
            <a:ext cx="647145" cy="417703"/>
          </a:xfrm>
          <a:custGeom>
            <a:avLst/>
            <a:gdLst/>
            <a:ahLst/>
            <a:cxnLst/>
            <a:rect l="l" t="t" r="r" b="b"/>
            <a:pathLst>
              <a:path w="647145" h="417703">
                <a:moveTo>
                  <a:pt x="0" y="0"/>
                </a:moveTo>
                <a:lnTo>
                  <a:pt x="647145" y="0"/>
                </a:lnTo>
                <a:lnTo>
                  <a:pt x="647145" y="417702"/>
                </a:lnTo>
                <a:lnTo>
                  <a:pt x="0" y="41770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939479" y="3485672"/>
            <a:ext cx="496191" cy="417703"/>
          </a:xfrm>
          <a:custGeom>
            <a:avLst/>
            <a:gdLst/>
            <a:ahLst/>
            <a:cxnLst/>
            <a:rect l="l" t="t" r="r" b="b"/>
            <a:pathLst>
              <a:path w="496191" h="417703">
                <a:moveTo>
                  <a:pt x="0" y="0"/>
                </a:moveTo>
                <a:lnTo>
                  <a:pt x="496191" y="0"/>
                </a:lnTo>
                <a:lnTo>
                  <a:pt x="496191" y="417703"/>
                </a:lnTo>
                <a:lnTo>
                  <a:pt x="0" y="4177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4537567" y="3394595"/>
            <a:ext cx="677688" cy="417703"/>
          </a:xfrm>
          <a:custGeom>
            <a:avLst/>
            <a:gdLst/>
            <a:ahLst/>
            <a:cxnLst/>
            <a:rect l="l" t="t" r="r" b="b"/>
            <a:pathLst>
              <a:path w="677688" h="417703">
                <a:moveTo>
                  <a:pt x="0" y="0"/>
                </a:moveTo>
                <a:lnTo>
                  <a:pt x="677688" y="0"/>
                </a:lnTo>
                <a:lnTo>
                  <a:pt x="677688" y="417703"/>
                </a:lnTo>
                <a:lnTo>
                  <a:pt x="0" y="41770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0" y="0"/>
            <a:ext cx="18413647" cy="1268538"/>
          </a:xfrm>
          <a:custGeom>
            <a:avLst/>
            <a:gdLst/>
            <a:ahLst/>
            <a:cxnLst/>
            <a:rect l="l" t="t" r="r" b="b"/>
            <a:pathLst>
              <a:path w="18413647" h="1268538">
                <a:moveTo>
                  <a:pt x="0" y="0"/>
                </a:moveTo>
                <a:lnTo>
                  <a:pt x="18413647" y="0"/>
                </a:lnTo>
                <a:lnTo>
                  <a:pt x="18413647" y="1268538"/>
                </a:lnTo>
                <a:lnTo>
                  <a:pt x="0" y="12685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7386" t="-1212144" b="-501210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1553312" y="4229835"/>
            <a:ext cx="2818570" cy="4075275"/>
            <a:chOff x="0" y="0"/>
            <a:chExt cx="3758093" cy="5433700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3141157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Blockchain: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684535"/>
              <a:ext cx="3758093" cy="47491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50"/>
                </a:lnSpc>
              </a:pPr>
              <a:r>
                <a:rPr lang="en-US" sz="27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Explore the use of blockchain technology for secure data sharing and interoperability.</a:t>
              </a: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  <a:p>
              <a:pPr marL="0" lvl="0" indent="0" algn="l">
                <a:lnSpc>
                  <a:spcPts val="4050"/>
                </a:lnSpc>
              </a:pP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5025361" y="4099855"/>
            <a:ext cx="2818570" cy="2989425"/>
            <a:chOff x="0" y="0"/>
            <a:chExt cx="3758093" cy="3985900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3141157" cy="1209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1">
                  <a:solidFill>
                    <a:srgbClr val="FFFFFF"/>
                  </a:solidFill>
                  <a:latin typeface="TT Commons Pro Bold" panose="020B0103030102020204"/>
                  <a:ea typeface="TT Commons Pro Bold" panose="020B0103030102020204"/>
                  <a:cs typeface="TT Commons Pro Bold" panose="020B0103030102020204"/>
                  <a:sym typeface="TT Commons Pro Bold" panose="020B0103030102020204"/>
                </a:rPr>
                <a:t>Personalized Medicine:</a:t>
              </a:r>
              <a:endParaRPr lang="en-US" sz="2800" b="1">
                <a:solidFill>
                  <a:srgbClr val="FFFFFF"/>
                </a:solidFill>
                <a:latin typeface="TT Commons Pro Bold" panose="020B0103030102020204"/>
                <a:ea typeface="TT Commons Pro Bold" panose="020B0103030102020204"/>
                <a:cs typeface="TT Commons Pro Bold" panose="020B0103030102020204"/>
                <a:sym typeface="TT Commons Pro Bold" panose="020B0103030102020204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294135"/>
              <a:ext cx="3758093" cy="2691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50"/>
                </a:lnSpc>
              </a:pPr>
              <a:r>
                <a:rPr lang="en-US" sz="2700">
                  <a:solidFill>
                    <a:srgbClr val="FFFFFF"/>
                  </a:solidFill>
                  <a:latin typeface="TT Commons Pro" panose="020B0103030102020204"/>
                  <a:ea typeface="TT Commons Pro" panose="020B0103030102020204"/>
                  <a:cs typeface="TT Commons Pro" panose="020B0103030102020204"/>
                  <a:sym typeface="TT Commons Pro" panose="020B0103030102020204"/>
                </a:rPr>
                <a:t>It’s excellent for capturing audiences beyond a one-time event.</a:t>
              </a:r>
              <a:endParaRPr lang="en-US" sz="2700">
                <a:solidFill>
                  <a:srgbClr val="FFFFFF"/>
                </a:solidFill>
                <a:latin typeface="TT Commons Pro" panose="020B0103030102020204"/>
                <a:ea typeface="TT Commons Pro" panose="020B0103030102020204"/>
                <a:cs typeface="TT Commons Pro" panose="020B0103030102020204"/>
                <a:sym typeface="TT Commons Pro" panose="020B0103030102020204"/>
              </a:endParaRPr>
            </a:p>
          </p:txBody>
        </p:sp>
      </p:grpSp>
      <p:sp>
        <p:nvSpPr>
          <p:cNvPr id="22" name="Freeform 22"/>
          <p:cNvSpPr/>
          <p:nvPr/>
        </p:nvSpPr>
        <p:spPr>
          <a:xfrm>
            <a:off x="11639037" y="3375076"/>
            <a:ext cx="496191" cy="417703"/>
          </a:xfrm>
          <a:custGeom>
            <a:avLst/>
            <a:gdLst/>
            <a:ahLst/>
            <a:cxnLst/>
            <a:rect l="l" t="t" r="r" b="b"/>
            <a:pathLst>
              <a:path w="496191" h="417703">
                <a:moveTo>
                  <a:pt x="0" y="0"/>
                </a:moveTo>
                <a:lnTo>
                  <a:pt x="496191" y="0"/>
                </a:lnTo>
                <a:lnTo>
                  <a:pt x="496191" y="417702"/>
                </a:lnTo>
                <a:lnTo>
                  <a:pt x="0" y="4177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5234911" y="3276821"/>
            <a:ext cx="677688" cy="417703"/>
          </a:xfrm>
          <a:custGeom>
            <a:avLst/>
            <a:gdLst/>
            <a:ahLst/>
            <a:cxnLst/>
            <a:rect l="l" t="t" r="r" b="b"/>
            <a:pathLst>
              <a:path w="677688" h="417703">
                <a:moveTo>
                  <a:pt x="0" y="0"/>
                </a:moveTo>
                <a:lnTo>
                  <a:pt x="677688" y="0"/>
                </a:lnTo>
                <a:lnTo>
                  <a:pt x="677688" y="417703"/>
                </a:lnTo>
                <a:lnTo>
                  <a:pt x="0" y="41770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AutoShape 24"/>
          <p:cNvSpPr/>
          <p:nvPr/>
        </p:nvSpPr>
        <p:spPr>
          <a:xfrm flipH="1">
            <a:off x="4042479" y="3603447"/>
            <a:ext cx="0" cy="5620749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 flipH="1">
            <a:off x="7609777" y="3603447"/>
            <a:ext cx="0" cy="5620749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AutoShape 26"/>
          <p:cNvSpPr/>
          <p:nvPr/>
        </p:nvSpPr>
        <p:spPr>
          <a:xfrm>
            <a:off x="11177075" y="3603447"/>
            <a:ext cx="0" cy="5620749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27"/>
          <p:cNvSpPr/>
          <p:nvPr/>
        </p:nvSpPr>
        <p:spPr>
          <a:xfrm>
            <a:off x="14744373" y="3603447"/>
            <a:ext cx="0" cy="5620749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4327</Words>
  <Application>WPS Presentation</Application>
  <PresentationFormat>Custom</PresentationFormat>
  <Paragraphs>184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Arial</vt:lpstr>
      <vt:lpstr>SimSun</vt:lpstr>
      <vt:lpstr>Wingdings</vt:lpstr>
      <vt:lpstr>TT Commons Pro</vt:lpstr>
      <vt:lpstr>Algerian</vt:lpstr>
      <vt:lpstr>Times New Roman</vt:lpstr>
      <vt:lpstr>Kollektif</vt:lpstr>
      <vt:lpstr>Canva Sans</vt:lpstr>
      <vt:lpstr>TT Commons Pro</vt:lpstr>
      <vt:lpstr>TT Commons Pro Bold</vt:lpstr>
      <vt:lpstr>Canva Sans Bold</vt:lpstr>
      <vt:lpstr>Arial</vt:lpstr>
      <vt:lpstr>Calibri</vt:lpstr>
      <vt:lpstr>Microsoft YaHei</vt:lpstr>
      <vt:lpstr>Arial Unicode MS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Advantages</dc:title>
  <dc:creator/>
  <cp:lastModifiedBy>Maharajan</cp:lastModifiedBy>
  <cp:revision>3</cp:revision>
  <dcterms:created xsi:type="dcterms:W3CDTF">2006-08-16T00:00:00Z</dcterms:created>
  <dcterms:modified xsi:type="dcterms:W3CDTF">2024-09-11T04:09:16Z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9F9E688381A2400DB0BABB4FD29881F2_12</vt:lpwstr>
  </property>
  <property fmtid="{D5CDD505-2E9C-101B-9397-08002B2CF9AE}" pid="3" name="KSOProductBuildVer">
    <vt:lpwstr>1033-12.2.0.17562</vt:lpwstr>
  </property>
</Properties>
</file>

<file path=docProps/thumbnail.jpeg>
</file>